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69" r:id="rId13"/>
    <p:sldId id="268" r:id="rId14"/>
    <p:sldId id="270" r:id="rId1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68" autoAdjust="0"/>
    <p:restoredTop sz="95016" autoAdjust="0"/>
  </p:normalViewPr>
  <p:slideViewPr>
    <p:cSldViewPr>
      <p:cViewPr varScale="1">
        <p:scale>
          <a:sx n="89" d="100"/>
          <a:sy n="89" d="100"/>
        </p:scale>
        <p:origin x="390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Design Patterns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Lambda in Java8</a:t>
            </a:r>
            <a:endParaRPr lang="en-US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A639B-4220-49DC-A8EE-77E57949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Command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344B1-0481-4359-8029-3E7BFC0B3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Command is the Pattern to </a:t>
            </a:r>
            <a:r>
              <a:rPr lang="da-DK" i="1" dirty="0"/>
              <a:t>convert an method invocation into an object.</a:t>
            </a:r>
          </a:p>
          <a:p>
            <a:pPr lvl="1"/>
            <a:r>
              <a:rPr lang="da-DK" dirty="0"/>
              <a:t>But hey – that is the very definition of a lambda!</a:t>
            </a:r>
          </a:p>
          <a:p>
            <a:pPr lvl="2"/>
            <a:r>
              <a:rPr lang="da-DK" dirty="0"/>
              <a:t>Function pointer – a reference to a specific method, that is a first class object to be handled explicitly by the language…</a:t>
            </a:r>
          </a:p>
          <a:p>
            <a:pPr lvl="2"/>
            <a:endParaRPr lang="da-DK" dirty="0"/>
          </a:p>
          <a:p>
            <a:r>
              <a:rPr lang="da-DK" dirty="0"/>
              <a:t>However, only really works for ‘execute()’ and not for ‘undo()’</a:t>
            </a:r>
          </a:p>
          <a:p>
            <a:pPr lvl="1"/>
            <a:r>
              <a:rPr lang="da-DK" dirty="0"/>
              <a:t>Two methods in the Command interface means that is not a functional interface and cannot be considered a lambda.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554AE-991B-4DC7-BCC2-CDEBB9BA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9F865-68C5-4C3B-A6A2-0B7D53F8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14BB4-082D-416F-924C-34A18E45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06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289BF-F0F3-4660-91E9-2975BA9939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Iterator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963534-95D5-4DE4-8325-C36AB32E18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The </a:t>
            </a:r>
            <a:r>
              <a:rPr lang="da-DK" dirty="0" err="1"/>
              <a:t>objectification</a:t>
            </a:r>
            <a:r>
              <a:rPr lang="da-DK" dirty="0"/>
              <a:t> of iteration</a:t>
            </a:r>
          </a:p>
        </p:txBody>
      </p:sp>
    </p:spTree>
    <p:extLst>
      <p:ext uri="{BB962C8B-B14F-4D97-AF65-F5344CB8AC3E}">
        <p14:creationId xmlns:p14="http://schemas.microsoft.com/office/powerpoint/2010/main" val="1989562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AD11-2B54-4BFA-9748-3CBD6521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0C224-B392-4968-B9B8-AA290B838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Ask collection for its </a:t>
            </a:r>
            <a:r>
              <a:rPr lang="en-US" i="1" dirty="0"/>
              <a:t>iterator</a:t>
            </a:r>
            <a:r>
              <a:rPr lang="en-US" dirty="0"/>
              <a:t>, use that to visit every elem.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D3A21-EBA5-4B35-91CE-9D96CD2D7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9D9D8-692A-4CF5-BC1C-01F5E23CB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FA39F-5BD4-4406-89D0-C5534643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F41226-6CBB-4A29-8882-BA5F6F356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1490662"/>
            <a:ext cx="6791874" cy="357663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AF1F16D-B4E7-4A92-AB7B-D6ADA55BB96A}"/>
              </a:ext>
            </a:extLst>
          </p:cNvPr>
          <p:cNvSpPr/>
          <p:nvPr/>
        </p:nvSpPr>
        <p:spPr>
          <a:xfrm>
            <a:off x="609600" y="3086100"/>
            <a:ext cx="5867400" cy="9144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25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CB9B7-0E7E-4049-B07E-3C12EA92B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 </a:t>
            </a:r>
            <a:r>
              <a:rPr lang="da-DK" dirty="0" err="1"/>
              <a:t>each</a:t>
            </a:r>
            <a:r>
              <a:rPr lang="da-DK" dirty="0"/>
              <a:t>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68385-D449-4FF7-AAC4-502E87ADE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This </a:t>
            </a:r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cumbersome</a:t>
            </a:r>
            <a:r>
              <a:rPr lang="da-DK" dirty="0"/>
              <a:t>, so </a:t>
            </a:r>
            <a:r>
              <a:rPr lang="da-DK" dirty="0" err="1"/>
              <a:t>syntactic</a:t>
            </a:r>
            <a:r>
              <a:rPr lang="da-DK" dirty="0"/>
              <a:t> </a:t>
            </a:r>
            <a:r>
              <a:rPr lang="da-DK" dirty="0" err="1"/>
              <a:t>sugar</a:t>
            </a:r>
            <a:r>
              <a:rPr lang="da-DK" dirty="0"/>
              <a:t> </a:t>
            </a:r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applied</a:t>
            </a:r>
            <a:r>
              <a:rPr lang="da-DK" dirty="0"/>
              <a:t>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 err="1"/>
              <a:t>Both</a:t>
            </a:r>
            <a:r>
              <a:rPr lang="da-DK" dirty="0"/>
              <a:t> </a:t>
            </a:r>
            <a:r>
              <a:rPr lang="da-DK" dirty="0" err="1"/>
              <a:t>way</a:t>
            </a:r>
            <a:r>
              <a:rPr lang="da-DK" dirty="0"/>
              <a:t>, </a:t>
            </a:r>
            <a:r>
              <a:rPr lang="da-DK" dirty="0" err="1"/>
              <a:t>however</a:t>
            </a:r>
            <a:r>
              <a:rPr lang="da-DK" dirty="0"/>
              <a:t> is </a:t>
            </a:r>
            <a:r>
              <a:rPr lang="da-DK" i="1" dirty="0" err="1"/>
              <a:t>external</a:t>
            </a:r>
            <a:r>
              <a:rPr lang="da-DK" i="1" dirty="0"/>
              <a:t> </a:t>
            </a:r>
            <a:r>
              <a:rPr lang="da-DK" i="1" dirty="0" err="1"/>
              <a:t>iterators</a:t>
            </a:r>
            <a:endParaRPr lang="da-DK" i="1" dirty="0"/>
          </a:p>
          <a:p>
            <a:pPr lvl="1"/>
            <a:r>
              <a:rPr lang="da-DK" dirty="0"/>
              <a:t>The </a:t>
            </a:r>
            <a:r>
              <a:rPr lang="da-DK" dirty="0" err="1"/>
              <a:t>iterator</a:t>
            </a:r>
            <a:r>
              <a:rPr lang="da-DK" dirty="0"/>
              <a:t> ‘</a:t>
            </a:r>
            <a:r>
              <a:rPr lang="da-DK" dirty="0" err="1"/>
              <a:t>surrounds</a:t>
            </a:r>
            <a:r>
              <a:rPr lang="da-DK" dirty="0"/>
              <a:t>’ the </a:t>
            </a:r>
            <a:r>
              <a:rPr lang="da-DK" dirty="0" err="1"/>
              <a:t>collections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2948D-3215-43B1-9C66-C8B464A1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98B51-8834-4F42-829E-CA855104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FD18B-3822-4C25-81ED-9DE00DD8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5E73E12-9938-44A7-A385-45DA703B1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866900"/>
            <a:ext cx="7447085" cy="16002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DD734B9A-EC43-4C6D-A263-2B437F9621A2}"/>
              </a:ext>
            </a:extLst>
          </p:cNvPr>
          <p:cNvSpPr/>
          <p:nvPr/>
        </p:nvSpPr>
        <p:spPr>
          <a:xfrm>
            <a:off x="609600" y="2247900"/>
            <a:ext cx="4800600" cy="3810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31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D7DF-8073-42E5-8C62-4D1930E3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Streaming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5CE80-B91A-4806-8ECE-9380684BB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Lambda functions allow to just supply the collection with the ‘function to apply’ and then change to </a:t>
            </a:r>
            <a:r>
              <a:rPr lang="en-US" i="1" dirty="0"/>
              <a:t>internal iteration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9EDFC-F911-467C-A34E-1628A742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2891E-02A5-487A-954B-874E62A5D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AF344-B918-4FB0-A268-CEE10C5D9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5A3682-FFB1-48C1-A434-A4883A9E9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00300"/>
            <a:ext cx="6548967" cy="21336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C53DF08-FF55-4168-B750-DA79428ACB59}"/>
              </a:ext>
            </a:extLst>
          </p:cNvPr>
          <p:cNvCxnSpPr/>
          <p:nvPr/>
        </p:nvCxnSpPr>
        <p:spPr>
          <a:xfrm flipH="1">
            <a:off x="2514600" y="1714500"/>
            <a:ext cx="4495800" cy="1397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4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6064C-1416-4A8F-870A-D415C8C2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PhD Supervisor said…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B490F-85B6-41CE-88E8-68F712D26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Design patterns are just deficiencies in the underlying programming language. </a:t>
            </a:r>
            <a:r>
              <a:rPr lang="en-US" sz="1800" dirty="0"/>
              <a:t>[Ole Lehrman Madsen]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There is some truth in that statement…</a:t>
            </a:r>
          </a:p>
          <a:p>
            <a:endParaRPr lang="en-US" dirty="0"/>
          </a:p>
          <a:p>
            <a:r>
              <a:rPr lang="en-US" dirty="0"/>
              <a:t>Let us have a look at Java8 and what it can do…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24B5B-E099-4670-BF9F-230F0BC00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59A83-AEFA-4778-B75A-C3DCE284F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61D06-6FDF-4792-A38D-5C22EEB75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2499-F077-4F7B-9963-93F8C6497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Lambda in Java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F82F5-A34C-4B88-84F8-D2C52B7BD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@FunctionalInterface</a:t>
            </a:r>
          </a:p>
          <a:p>
            <a:pPr lvl="1"/>
            <a:r>
              <a:rPr lang="da-DK" dirty="0"/>
              <a:t>Annotation on an interface signalling that the interface </a:t>
            </a:r>
            <a:r>
              <a:rPr lang="da-DK" i="1" dirty="0"/>
              <a:t>has only one method</a:t>
            </a:r>
            <a:r>
              <a:rPr lang="da-DK" dirty="0"/>
              <a:t> and can thus be treated as a </a:t>
            </a:r>
            <a:r>
              <a:rPr lang="da-DK" i="1" dirty="0"/>
              <a:t>function</a:t>
            </a:r>
          </a:p>
          <a:p>
            <a:pPr lvl="1"/>
            <a:endParaRPr lang="da-DK" i="1" dirty="0"/>
          </a:p>
          <a:p>
            <a:endParaRPr lang="da-DK" i="1" dirty="0"/>
          </a:p>
          <a:p>
            <a:endParaRPr lang="da-DK" i="1" dirty="0"/>
          </a:p>
          <a:p>
            <a:endParaRPr lang="da-DK" i="1" dirty="0"/>
          </a:p>
          <a:p>
            <a:r>
              <a:rPr lang="da-DK" i="1" dirty="0"/>
              <a:t>Any interface with only single abstract method is a </a:t>
            </a:r>
            <a:r>
              <a:rPr lang="da-DK" i="1" dirty="0" err="1"/>
              <a:t>functional</a:t>
            </a:r>
            <a:r>
              <a:rPr lang="da-DK" i="1" dirty="0"/>
              <a:t> interface</a:t>
            </a:r>
          </a:p>
          <a:p>
            <a:pPr lvl="1"/>
            <a:r>
              <a:rPr lang="da-DK" dirty="0"/>
              <a:t>Read: The </a:t>
            </a:r>
            <a:r>
              <a:rPr lang="da-DK" dirty="0" err="1"/>
              <a:t>java</a:t>
            </a:r>
            <a:r>
              <a:rPr lang="da-DK" dirty="0"/>
              <a:t> compiler </a:t>
            </a:r>
            <a:r>
              <a:rPr lang="da-DK" dirty="0" err="1"/>
              <a:t>adds</a:t>
            </a:r>
            <a:r>
              <a:rPr lang="da-DK" dirty="0"/>
              <a:t> the annotation </a:t>
            </a:r>
            <a:r>
              <a:rPr lang="da-DK" dirty="0" err="1"/>
              <a:t>automatically</a:t>
            </a:r>
            <a:r>
              <a:rPr lang="da-DK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A295C-9597-4395-B0EB-5E46A052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8E2E4-8B70-47B5-B517-2588CDEEC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31ED4-B641-4AEB-AC43-F753FED15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8F08BF-05A7-45EA-AFF6-99EAC5272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437" y="2171699"/>
            <a:ext cx="4043363" cy="140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9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8A10-1140-4A43-964F-7D7B460AD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Strategy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C57B0-871E-4D65-8FE1-AA6C042FD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Many Strategies express </a:t>
            </a:r>
            <a:r>
              <a:rPr lang="da-DK" i="1" dirty="0"/>
              <a:t>an algorithm in only a single method</a:t>
            </a:r>
            <a:r>
              <a:rPr lang="da-DK" dirty="0"/>
              <a:t> and can thus be expressed faster using lambda’s.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E7FA9-C2FC-49CA-A365-C7B7BE43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CCB2F-EA1D-4134-974C-E2CA09B13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45A1A-75DA-4945-9134-948E758F1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96CE6B-2636-46CE-BF13-876952DC0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47900"/>
            <a:ext cx="3200400" cy="26285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F0A05FD-43A5-45F1-9AE5-5BC60DFA8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114282"/>
            <a:ext cx="57626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139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5984-1D85-4C98-9413-9F676DBA0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java.util.function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3289C-FD88-429F-BD58-0CD69E535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47A7D-04F9-4DCE-B694-7F961726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5A8A5-DAEE-43CF-85D0-F56E45A25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49383-21E6-40F2-8A89-47811841F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5FC742-CD26-4EB0-BBDE-E1535920E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" y="900545"/>
            <a:ext cx="8667750" cy="466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E8D9D1-20E1-4CE6-973D-4351F4358F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457229"/>
            <a:ext cx="5148848" cy="330527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C9CF68C-FE15-4AD6-9F3E-110712745C05}"/>
              </a:ext>
            </a:extLst>
          </p:cNvPr>
          <p:cNvSpPr/>
          <p:nvPr/>
        </p:nvSpPr>
        <p:spPr>
          <a:xfrm>
            <a:off x="609600" y="1923954"/>
            <a:ext cx="4495800" cy="32394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EFEBE9-88DE-46FC-82BB-9F0E7A0D7FC4}"/>
              </a:ext>
            </a:extLst>
          </p:cNvPr>
          <p:cNvSpPr/>
          <p:nvPr/>
        </p:nvSpPr>
        <p:spPr>
          <a:xfrm>
            <a:off x="1600200" y="3924300"/>
            <a:ext cx="1676400" cy="32394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675555-3F0A-4E1E-A7BB-93218F30753D}"/>
              </a:ext>
            </a:extLst>
          </p:cNvPr>
          <p:cNvSpPr/>
          <p:nvPr/>
        </p:nvSpPr>
        <p:spPr>
          <a:xfrm>
            <a:off x="5710823" y="1457229"/>
            <a:ext cx="2823577" cy="155267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Our RateStrategy is just a </a:t>
            </a:r>
            <a:br>
              <a:rPr lang="da-DK" dirty="0"/>
            </a:br>
            <a:r>
              <a:rPr lang="da-DK" dirty="0"/>
              <a:t>f: x -&gt; y</a:t>
            </a:r>
          </a:p>
          <a:p>
            <a:pPr algn="ctr"/>
            <a:r>
              <a:rPr lang="da-DK" dirty="0"/>
              <a:t>Refactor to use</a:t>
            </a:r>
            <a:br>
              <a:rPr lang="da-DK" dirty="0"/>
            </a:br>
            <a:r>
              <a:rPr lang="da-DK" dirty="0"/>
              <a:t>java.util.function.Function</a:t>
            </a:r>
            <a:br>
              <a:rPr lang="da-DK" dirty="0"/>
            </a:br>
            <a:endParaRPr lang="da-DK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235468A-9D0D-4773-9FD3-2E3B61535A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8687" y="3752753"/>
            <a:ext cx="3740721" cy="60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768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42151-9F64-44D6-84D8-F78A61180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What about ‘large’ strategies?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BAB80-F0B8-4035-B896-456856677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BetaTown RateStrategy – many more lines of code…</a:t>
            </a:r>
          </a:p>
          <a:p>
            <a:r>
              <a:rPr lang="da-DK" dirty="0"/>
              <a:t>You can use </a:t>
            </a:r>
            <a:r>
              <a:rPr lang="da-DK" i="1" dirty="0"/>
              <a:t>method</a:t>
            </a:r>
            <a:br>
              <a:rPr lang="da-DK" i="1" dirty="0"/>
            </a:br>
            <a:r>
              <a:rPr lang="da-DK" i="1" dirty="0"/>
              <a:t>references</a:t>
            </a:r>
            <a:endParaRPr lang="da-DK" dirty="0"/>
          </a:p>
          <a:p>
            <a:pPr lvl="1"/>
            <a:r>
              <a:rPr lang="da-DK" dirty="0"/>
              <a:t>BetaRateStrategy::apply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54F50-1FF5-4725-A532-A9A127A4A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3C2F3-53B7-4AB2-9B10-7FEFBBCB1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00606-E8B1-4B1F-AC86-F880811E3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12C5D8-3487-43C7-A66C-D1674BA47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562100"/>
            <a:ext cx="3676650" cy="1943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E321B1-2088-405E-8467-5C8F08C1D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587750"/>
            <a:ext cx="7398128" cy="11747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9C744DD-999F-4237-97C6-17E2FA7E70C6}"/>
              </a:ext>
            </a:extLst>
          </p:cNvPr>
          <p:cNvSpPr/>
          <p:nvPr/>
        </p:nvSpPr>
        <p:spPr>
          <a:xfrm>
            <a:off x="3276600" y="3848100"/>
            <a:ext cx="2667000" cy="3048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E617AC-301B-4DD3-A6D1-E4629C6EE756}"/>
              </a:ext>
            </a:extLst>
          </p:cNvPr>
          <p:cNvSpPr/>
          <p:nvPr/>
        </p:nvSpPr>
        <p:spPr>
          <a:xfrm>
            <a:off x="1143000" y="4845050"/>
            <a:ext cx="6477000" cy="4254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Quite a few ways of referring to functions, this is just one way…</a:t>
            </a:r>
          </a:p>
        </p:txBody>
      </p:sp>
    </p:spTree>
    <p:extLst>
      <p:ext uri="{BB962C8B-B14F-4D97-AF65-F5344CB8AC3E}">
        <p14:creationId xmlns:p14="http://schemas.microsoft.com/office/powerpoint/2010/main" val="101883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B01A9-DF9F-4665-B6F0-D1FDB4A3D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7149C-E0FD-4295-816F-6A287FCD0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 strategy that just operates GameImpl methods</a:t>
            </a:r>
          </a:p>
          <a:p>
            <a:endParaRPr lang="da-DK" dirty="0"/>
          </a:p>
          <a:p>
            <a:r>
              <a:rPr lang="da-DK" dirty="0"/>
              <a:t>Consumer has single method</a:t>
            </a:r>
          </a:p>
          <a:p>
            <a:pPr lvl="1"/>
            <a:r>
              <a:rPr lang="da-DK" dirty="0"/>
              <a:t>void accept(T t);</a:t>
            </a:r>
          </a:p>
          <a:p>
            <a:r>
              <a:rPr lang="da-DK" dirty="0"/>
              <a:t>Ala</a:t>
            </a:r>
          </a:p>
          <a:p>
            <a:pPr lvl="1"/>
            <a:r>
              <a:rPr lang="da-DK" dirty="0"/>
              <a:t>WorldLayoutStrategy implements Consumer&lt;GameImpl&gt;</a:t>
            </a:r>
          </a:p>
          <a:p>
            <a:pPr lvl="2"/>
            <a:r>
              <a:rPr lang="da-DK" dirty="0"/>
              <a:t>Accept method would then call back to gameimpl and set up world.</a:t>
            </a:r>
          </a:p>
          <a:p>
            <a:endParaRPr lang="da-DK" dirty="0"/>
          </a:p>
          <a:p>
            <a:r>
              <a:rPr lang="da-DK" dirty="0"/>
              <a:t>So – should we remove all strategies and replace with these weird fellows???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D551E-2CF3-41A6-98D5-5A1B3358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CF6B3-D408-4B8F-8CD4-247937FDA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71AFB-B808-4804-91B9-D52E9BD13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5E1AB1-95E7-48CD-86F3-9705F0128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" y="1409700"/>
            <a:ext cx="9144000" cy="44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53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8E157-1F68-46A9-9D4F-5CE41D96D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Morale: Patterns are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80CF4-85FE-4BB2-A9EC-85277CCE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Maybe this is just mental enertia on my behalf, but…</a:t>
            </a:r>
          </a:p>
          <a:p>
            <a:endParaRPr lang="da-DK" dirty="0"/>
          </a:p>
          <a:p>
            <a:r>
              <a:rPr lang="da-DK" i="1" dirty="0"/>
              <a:t>Expressing the interfaces are explicit documentation…</a:t>
            </a:r>
          </a:p>
          <a:p>
            <a:endParaRPr lang="da-DK" i="1" dirty="0"/>
          </a:p>
          <a:p>
            <a:r>
              <a:rPr lang="da-DK" dirty="0"/>
              <a:t>I think you may loose some of that if your design just becomes a bunch of Function, Consumer, BiFunction, etc.</a:t>
            </a:r>
          </a:p>
          <a:p>
            <a:endParaRPr lang="da-DK" dirty="0"/>
          </a:p>
          <a:p>
            <a:r>
              <a:rPr lang="da-DK" dirty="0"/>
              <a:t>But – perhaps just a matter of training…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2F988-2CF5-4F2D-8720-0C7B3E402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4BACC-5A11-4877-800A-0F9ED545C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EABA2-42E3-4B5A-9FD6-70598A99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50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F2371-CECC-4CF2-BE2D-891A6974A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Command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606078-F7CA-4189-A72D-4CD136330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70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524</Words>
  <Application>Microsoft Office PowerPoint</Application>
  <PresentationFormat>On-screen Show (16:10)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Software Engineering and Architecture</vt:lpstr>
      <vt:lpstr>My PhD Supervisor said…</vt:lpstr>
      <vt:lpstr>Lambda in Java 8</vt:lpstr>
      <vt:lpstr>Strategy Pattern</vt:lpstr>
      <vt:lpstr>java.util.function</vt:lpstr>
      <vt:lpstr>What about ‘large’ strategies?</vt:lpstr>
      <vt:lpstr>Strategy</vt:lpstr>
      <vt:lpstr>Morale: Patterns are Communication</vt:lpstr>
      <vt:lpstr>Command Pattern</vt:lpstr>
      <vt:lpstr>Command Pattern</vt:lpstr>
      <vt:lpstr>Iterator</vt:lpstr>
      <vt:lpstr>Java Iterator</vt:lpstr>
      <vt:lpstr>For each loop</vt:lpstr>
      <vt:lpstr>Streaming libraries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123</cp:revision>
  <dcterms:created xsi:type="dcterms:W3CDTF">2006-08-16T00:00:00Z</dcterms:created>
  <dcterms:modified xsi:type="dcterms:W3CDTF">2020-10-13T07:30:25Z</dcterms:modified>
</cp:coreProperties>
</file>